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79" r:id="rId4"/>
    <p:sldId id="280" r:id="rId5"/>
    <p:sldId id="281" r:id="rId6"/>
    <p:sldId id="282" r:id="rId7"/>
    <p:sldId id="259"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6D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56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CD43D-C31D-4406-8EEC-9A16DC67FF98}" type="datetimeFigureOut">
              <a:rPr lang="de-DE" smtClean="0"/>
              <a:t>11.02.2025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7ED742-1BED-4515-88F0-352816E086D3}" type="slidenum">
              <a:rPr lang="de-DE" smtClean="0"/>
              <a:t>‹Nr.›</a:t>
            </a:fld>
            <a:endParaRPr lang="de-DE"/>
          </a:p>
        </p:txBody>
      </p:sp>
    </p:spTree>
    <p:extLst>
      <p:ext uri="{BB962C8B-B14F-4D97-AF65-F5344CB8AC3E}">
        <p14:creationId xmlns:p14="http://schemas.microsoft.com/office/powerpoint/2010/main" val="3303369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solidFill>
                  <a:srgbClr val="406DD3"/>
                </a:solidFill>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lvl1pPr>
              <a:defRPr sz="1100">
                <a:solidFill>
                  <a:schemeClr val="accent1">
                    <a:lumMod val="50000"/>
                  </a:schemeClr>
                </a:solidFill>
              </a:defRPr>
            </a:lvl1pPr>
          </a:lstStyle>
          <a:p>
            <a:fld id="{46444E48-B2E8-4427-A080-6F6FFC7E4E71}" type="datetime1">
              <a:rPr lang="de-DE" smtClean="0"/>
              <a:pPr/>
              <a:t>11.02.2025</a:t>
            </a:fld>
            <a:endParaRPr lang="de-DE" dirty="0"/>
          </a:p>
        </p:txBody>
      </p:sp>
      <p:sp>
        <p:nvSpPr>
          <p:cNvPr id="5" name="Fußzeilenplatzhalter 4"/>
          <p:cNvSpPr>
            <a:spLocks noGrp="1"/>
          </p:cNvSpPr>
          <p:nvPr>
            <p:ph type="ftr" sz="quarter" idx="11"/>
          </p:nvPr>
        </p:nvSpPr>
        <p:spPr/>
        <p:txBody>
          <a:bodyPr/>
          <a:lstStyle>
            <a:lvl1pPr>
              <a:defRPr sz="1100">
                <a:solidFill>
                  <a:schemeClr val="accent1">
                    <a:lumMod val="50000"/>
                  </a:schemeClr>
                </a:solidFill>
              </a:defRPr>
            </a:lvl1p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12"/>
          </p:nvPr>
        </p:nvSpPr>
        <p:spPr/>
        <p:txBody>
          <a:bodyPr/>
          <a:lstStyle>
            <a:lvl1pPr>
              <a:defRPr>
                <a:solidFill>
                  <a:schemeClr val="accent1">
                    <a:lumMod val="50000"/>
                  </a:schemeClr>
                </a:solidFill>
              </a:defRPr>
            </a:lvl1pPr>
          </a:lstStyle>
          <a:p>
            <a:fld id="{543BED7F-453F-4B88-90AA-E1A15B014213}" type="slidenum">
              <a:rPr lang="de-DE" smtClean="0"/>
              <a:pPr/>
              <a:t>‹Nr.›</a:t>
            </a:fld>
            <a:endParaRPr lang="de-DE" dirty="0"/>
          </a:p>
        </p:txBody>
      </p:sp>
    </p:spTree>
    <p:extLst>
      <p:ext uri="{BB962C8B-B14F-4D97-AF65-F5344CB8AC3E}">
        <p14:creationId xmlns:p14="http://schemas.microsoft.com/office/powerpoint/2010/main" val="29696492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911D955-2BEB-4A89-8D3C-8270424C0411}" type="datetime1">
              <a:rPr lang="de-DE" smtClean="0"/>
              <a:t>11.02.2025</a:t>
            </a:fld>
            <a:endParaRPr lang="de-DE"/>
          </a:p>
        </p:txBody>
      </p:sp>
      <p:sp>
        <p:nvSpPr>
          <p:cNvPr id="5" name="Fußzeilenplatzhalter 4"/>
          <p:cNvSpPr>
            <a:spLocks noGrp="1"/>
          </p:cNvSpPr>
          <p:nvPr>
            <p:ph type="ftr" sz="quarter" idx="11"/>
          </p:nvPr>
        </p:nvSpPr>
        <p:spPr/>
        <p:txBody>
          <a:bodyPr/>
          <a:lstStyle/>
          <a:p>
            <a:r>
              <a:rPr lang="de-DE" smtClean="0"/>
              <a:t>Pressekonferenz Bgm.-Smidt-Brücke</a:t>
            </a:r>
            <a:endParaRPr lang="de-DE"/>
          </a:p>
        </p:txBody>
      </p:sp>
      <p:sp>
        <p:nvSpPr>
          <p:cNvPr id="6" name="Foliennummernplatzhalter 5"/>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296883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5C1411D-3326-4C74-8A1D-344B5A9F52C9}" type="datetime1">
              <a:rPr lang="de-DE" smtClean="0"/>
              <a:t>11.02.2025</a:t>
            </a:fld>
            <a:endParaRPr lang="de-DE"/>
          </a:p>
        </p:txBody>
      </p:sp>
      <p:sp>
        <p:nvSpPr>
          <p:cNvPr id="5" name="Fußzeilenplatzhalter 4"/>
          <p:cNvSpPr>
            <a:spLocks noGrp="1"/>
          </p:cNvSpPr>
          <p:nvPr>
            <p:ph type="ftr" sz="quarter" idx="11"/>
          </p:nvPr>
        </p:nvSpPr>
        <p:spPr/>
        <p:txBody>
          <a:bodyPr/>
          <a:lstStyle/>
          <a:p>
            <a:r>
              <a:rPr lang="de-DE" smtClean="0"/>
              <a:t>Pressekonferenz Bgm.-Smidt-Brücke</a:t>
            </a:r>
            <a:endParaRPr lang="de-DE"/>
          </a:p>
        </p:txBody>
      </p:sp>
      <p:sp>
        <p:nvSpPr>
          <p:cNvPr id="6" name="Foliennummernplatzhalter 5"/>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74852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rgbClr val="406DD3"/>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FC8FA73-9150-4E53-A48D-2D66E4A97CA7}" type="datetime1">
              <a:rPr lang="de-DE" smtClean="0"/>
              <a:t>11.02.2025</a:t>
            </a:fld>
            <a:endParaRPr lang="de-DE"/>
          </a:p>
        </p:txBody>
      </p:sp>
      <p:sp>
        <p:nvSpPr>
          <p:cNvPr id="5" name="Fußzeilenplatzhalter 4"/>
          <p:cNvSpPr>
            <a:spLocks noGrp="1"/>
          </p:cNvSpPr>
          <p:nvPr>
            <p:ph type="ftr" sz="quarter" idx="11"/>
          </p:nvPr>
        </p:nvSpPr>
        <p:spPr/>
        <p:txBody>
          <a:bodyPr/>
          <a:lstStyle/>
          <a:p>
            <a:r>
              <a:rPr lang="de-DE" smtClean="0"/>
              <a:t>Pressekonferenz Bgm.-Smidt-Brücke</a:t>
            </a:r>
            <a:endParaRPr lang="de-DE"/>
          </a:p>
        </p:txBody>
      </p:sp>
      <p:sp>
        <p:nvSpPr>
          <p:cNvPr id="6" name="Foliennummernplatzhalter 5"/>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16687927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solidFill>
                  <a:srgbClr val="406DD3"/>
                </a:solidFill>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B2022FE3-1F12-4408-9CEB-4BE7E4618001}" type="datetime1">
              <a:rPr lang="de-DE" smtClean="0"/>
              <a:t>11.02.2025</a:t>
            </a:fld>
            <a:endParaRPr lang="de-DE"/>
          </a:p>
        </p:txBody>
      </p:sp>
      <p:sp>
        <p:nvSpPr>
          <p:cNvPr id="5" name="Fußzeilenplatzhalter 4"/>
          <p:cNvSpPr>
            <a:spLocks noGrp="1"/>
          </p:cNvSpPr>
          <p:nvPr>
            <p:ph type="ftr" sz="quarter" idx="11"/>
          </p:nvPr>
        </p:nvSpPr>
        <p:spPr/>
        <p:txBody>
          <a:bodyPr/>
          <a:lstStyle/>
          <a:p>
            <a:r>
              <a:rPr lang="de-DE" smtClean="0"/>
              <a:t>Pressekonferenz Bgm.-Smidt-Brücke</a:t>
            </a:r>
            <a:endParaRPr lang="de-DE"/>
          </a:p>
        </p:txBody>
      </p:sp>
      <p:sp>
        <p:nvSpPr>
          <p:cNvPr id="6" name="Foliennummernplatzhalter 5"/>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6704554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CDEF4A1-88F0-4821-ABFC-F57035D5E591}" type="datetime1">
              <a:rPr lang="de-DE" smtClean="0"/>
              <a:t>11.02.2025</a:t>
            </a:fld>
            <a:endParaRPr lang="de-DE"/>
          </a:p>
        </p:txBody>
      </p:sp>
      <p:sp>
        <p:nvSpPr>
          <p:cNvPr id="6" name="Fußzeilenplatzhalter 5"/>
          <p:cNvSpPr>
            <a:spLocks noGrp="1"/>
          </p:cNvSpPr>
          <p:nvPr>
            <p:ph type="ftr" sz="quarter" idx="11"/>
          </p:nvPr>
        </p:nvSpPr>
        <p:spPr/>
        <p:txBody>
          <a:bodyPr/>
          <a:lstStyle/>
          <a:p>
            <a:r>
              <a:rPr lang="de-DE" smtClean="0"/>
              <a:t>Pressekonferenz Bgm.-Smidt-Brücke</a:t>
            </a:r>
            <a:endParaRPr lang="de-DE"/>
          </a:p>
        </p:txBody>
      </p:sp>
      <p:sp>
        <p:nvSpPr>
          <p:cNvPr id="7" name="Foliennummernplatzhalter 6"/>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3657892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lvl1pPr>
              <a:defRPr>
                <a:solidFill>
                  <a:srgbClr val="406DD3"/>
                </a:solidFill>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E2C0BF1-B56F-4097-A0EF-DEF38271E13A}" type="datetime1">
              <a:rPr lang="de-DE" smtClean="0"/>
              <a:t>11.02.2025</a:t>
            </a:fld>
            <a:endParaRPr lang="de-DE"/>
          </a:p>
        </p:txBody>
      </p:sp>
      <p:sp>
        <p:nvSpPr>
          <p:cNvPr id="8" name="Fußzeilenplatzhalter 7"/>
          <p:cNvSpPr>
            <a:spLocks noGrp="1"/>
          </p:cNvSpPr>
          <p:nvPr>
            <p:ph type="ftr" sz="quarter" idx="11"/>
          </p:nvPr>
        </p:nvSpPr>
        <p:spPr/>
        <p:txBody>
          <a:bodyPr/>
          <a:lstStyle/>
          <a:p>
            <a:r>
              <a:rPr lang="de-DE" smtClean="0"/>
              <a:t>Pressekonferenz Bgm.-Smidt-Brücke</a:t>
            </a:r>
            <a:endParaRPr lang="de-DE"/>
          </a:p>
        </p:txBody>
      </p:sp>
      <p:sp>
        <p:nvSpPr>
          <p:cNvPr id="9" name="Foliennummernplatzhalter 8"/>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42434448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BC28961-39CC-4207-82DA-99103292C9BB}" type="datetime1">
              <a:rPr lang="de-DE" smtClean="0"/>
              <a:t>11.02.2025</a:t>
            </a:fld>
            <a:endParaRPr lang="de-DE"/>
          </a:p>
        </p:txBody>
      </p:sp>
      <p:sp>
        <p:nvSpPr>
          <p:cNvPr id="4" name="Fußzeilenplatzhalter 3"/>
          <p:cNvSpPr>
            <a:spLocks noGrp="1"/>
          </p:cNvSpPr>
          <p:nvPr>
            <p:ph type="ftr" sz="quarter" idx="11"/>
          </p:nvPr>
        </p:nvSpPr>
        <p:spPr/>
        <p:txBody>
          <a:bodyPr/>
          <a:lstStyle/>
          <a:p>
            <a:r>
              <a:rPr lang="de-DE" smtClean="0"/>
              <a:t>Pressekonferenz Bgm.-Smidt-Brücke</a:t>
            </a:r>
            <a:endParaRPr lang="de-DE"/>
          </a:p>
        </p:txBody>
      </p:sp>
      <p:sp>
        <p:nvSpPr>
          <p:cNvPr id="5" name="Foliennummernplatzhalter 4"/>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417478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80E7106-A5BF-46A9-AB07-BC722C26EA92}" type="datetime1">
              <a:rPr lang="de-DE" smtClean="0"/>
              <a:t>11.02.2025</a:t>
            </a:fld>
            <a:endParaRPr lang="de-DE"/>
          </a:p>
        </p:txBody>
      </p:sp>
      <p:sp>
        <p:nvSpPr>
          <p:cNvPr id="3" name="Fußzeilenplatzhalter 2"/>
          <p:cNvSpPr>
            <a:spLocks noGrp="1"/>
          </p:cNvSpPr>
          <p:nvPr>
            <p:ph type="ftr" sz="quarter" idx="11"/>
          </p:nvPr>
        </p:nvSpPr>
        <p:spPr/>
        <p:txBody>
          <a:bodyPr/>
          <a:lstStyle/>
          <a:p>
            <a:r>
              <a:rPr lang="de-DE" smtClean="0"/>
              <a:t>Pressekonferenz Bgm.-Smidt-Brücke</a:t>
            </a:r>
            <a:endParaRPr lang="de-DE"/>
          </a:p>
        </p:txBody>
      </p:sp>
      <p:sp>
        <p:nvSpPr>
          <p:cNvPr id="4" name="Foliennummernplatzhalter 3"/>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239289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E232E590-3C7B-4875-BD9B-E7314BB3E155}" type="datetime1">
              <a:rPr lang="de-DE" smtClean="0"/>
              <a:t>11.02.2025</a:t>
            </a:fld>
            <a:endParaRPr lang="de-DE"/>
          </a:p>
        </p:txBody>
      </p:sp>
      <p:sp>
        <p:nvSpPr>
          <p:cNvPr id="6" name="Fußzeilenplatzhalter 5"/>
          <p:cNvSpPr>
            <a:spLocks noGrp="1"/>
          </p:cNvSpPr>
          <p:nvPr>
            <p:ph type="ftr" sz="quarter" idx="11"/>
          </p:nvPr>
        </p:nvSpPr>
        <p:spPr/>
        <p:txBody>
          <a:bodyPr/>
          <a:lstStyle/>
          <a:p>
            <a:r>
              <a:rPr lang="de-DE" smtClean="0"/>
              <a:t>Pressekonferenz Bgm.-Smidt-Brücke</a:t>
            </a:r>
            <a:endParaRPr lang="de-DE"/>
          </a:p>
        </p:txBody>
      </p:sp>
      <p:sp>
        <p:nvSpPr>
          <p:cNvPr id="7" name="Foliennummernplatzhalter 6"/>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368227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33B83BD-2819-4CB5-83A7-027593158FA0}" type="datetime1">
              <a:rPr lang="de-DE" smtClean="0"/>
              <a:t>11.02.2025</a:t>
            </a:fld>
            <a:endParaRPr lang="de-DE"/>
          </a:p>
        </p:txBody>
      </p:sp>
      <p:sp>
        <p:nvSpPr>
          <p:cNvPr id="6" name="Fußzeilenplatzhalter 5"/>
          <p:cNvSpPr>
            <a:spLocks noGrp="1"/>
          </p:cNvSpPr>
          <p:nvPr>
            <p:ph type="ftr" sz="quarter" idx="11"/>
          </p:nvPr>
        </p:nvSpPr>
        <p:spPr/>
        <p:txBody>
          <a:bodyPr/>
          <a:lstStyle/>
          <a:p>
            <a:r>
              <a:rPr lang="de-DE" smtClean="0"/>
              <a:t>Pressekonferenz Bgm.-Smidt-Brücke</a:t>
            </a:r>
            <a:endParaRPr lang="de-DE"/>
          </a:p>
        </p:txBody>
      </p:sp>
      <p:sp>
        <p:nvSpPr>
          <p:cNvPr id="7" name="Foliennummernplatzhalter 6"/>
          <p:cNvSpPr>
            <a:spLocks noGrp="1"/>
          </p:cNvSpPr>
          <p:nvPr>
            <p:ph type="sldNum" sz="quarter" idx="12"/>
          </p:nvPr>
        </p:nvSpPr>
        <p:spPr/>
        <p:txBody>
          <a:bodyPr/>
          <a:lstStyle/>
          <a:p>
            <a:fld id="{543BED7F-453F-4B88-90AA-E1A15B014213}" type="slidenum">
              <a:rPr lang="de-DE" smtClean="0"/>
              <a:t>‹Nr.›</a:t>
            </a:fld>
            <a:endParaRPr lang="de-DE"/>
          </a:p>
        </p:txBody>
      </p:sp>
    </p:spTree>
    <p:extLst>
      <p:ext uri="{BB962C8B-B14F-4D97-AF65-F5344CB8AC3E}">
        <p14:creationId xmlns:p14="http://schemas.microsoft.com/office/powerpoint/2010/main" val="3020414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619403" y="5593117"/>
            <a:ext cx="6572597" cy="1264883"/>
          </a:xfrm>
          <a:prstGeom prst="rect">
            <a:avLst/>
          </a:prstGeom>
        </p:spPr>
      </p:pic>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838200" y="6176963"/>
            <a:ext cx="27432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fld id="{F4B7B191-B795-49D6-81A8-4ADF6D0AA8AD}" type="datetime1">
              <a:rPr lang="de-DE" smtClean="0"/>
              <a:t>11.02.2025</a:t>
            </a:fld>
            <a:endParaRPr lang="de-DE" dirty="0"/>
          </a:p>
        </p:txBody>
      </p:sp>
      <p:sp>
        <p:nvSpPr>
          <p:cNvPr id="5" name="Fußzeilenplatzhalter 4"/>
          <p:cNvSpPr>
            <a:spLocks noGrp="1"/>
          </p:cNvSpPr>
          <p:nvPr>
            <p:ph type="ftr" sz="quarter" idx="3"/>
          </p:nvPr>
        </p:nvSpPr>
        <p:spPr>
          <a:xfrm>
            <a:off x="1587037" y="6176963"/>
            <a:ext cx="2536767" cy="365125"/>
          </a:xfrm>
          <a:prstGeom prst="rect">
            <a:avLst/>
          </a:prstGeom>
        </p:spPr>
        <p:txBody>
          <a:bodyPr vert="horz" lIns="91440" tIns="45720" rIns="91440" bIns="45720" rtlCol="0" anchor="ctr"/>
          <a:lstStyle>
            <a:lvl1pPr algn="ctr">
              <a:defRPr sz="1050">
                <a:solidFill>
                  <a:schemeClr val="tx1">
                    <a:tint val="75000"/>
                  </a:schemeClr>
                </a:solidFill>
                <a:latin typeface="Arial" panose="020B0604020202020204" pitchFamily="34" charset="0"/>
                <a:cs typeface="Arial" panose="020B0604020202020204" pitchFamily="34" charset="0"/>
              </a:defRPr>
            </a:lvl1p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4"/>
          </p:nvPr>
        </p:nvSpPr>
        <p:spPr>
          <a:xfrm>
            <a:off x="8610600" y="6176963"/>
            <a:ext cx="2743200" cy="365125"/>
          </a:xfrm>
          <a:prstGeom prst="rect">
            <a:avLst/>
          </a:prstGeom>
        </p:spPr>
        <p:txBody>
          <a:bodyPr vert="horz" lIns="91440" tIns="45720" rIns="91440" bIns="45720" rtlCol="0" anchor="ctr"/>
          <a:lstStyle>
            <a:lvl1pPr algn="r">
              <a:defRPr sz="1050">
                <a:solidFill>
                  <a:schemeClr val="tx1">
                    <a:tint val="75000"/>
                  </a:schemeClr>
                </a:solidFill>
                <a:latin typeface="Arial" panose="020B0604020202020204" pitchFamily="34" charset="0"/>
                <a:cs typeface="Arial" panose="020B0604020202020204" pitchFamily="34" charset="0"/>
              </a:defRPr>
            </a:lvl1pPr>
          </a:lstStyle>
          <a:p>
            <a:fld id="{543BED7F-453F-4B88-90AA-E1A15B014213}" type="slidenum">
              <a:rPr lang="de-DE" smtClean="0"/>
              <a:pPr/>
              <a:t>‹Nr.›</a:t>
            </a:fld>
            <a:endParaRPr lang="de-DE" dirty="0"/>
          </a:p>
        </p:txBody>
      </p:sp>
      <p:pic>
        <p:nvPicPr>
          <p:cNvPr id="9" name="Grafik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206681" y="137106"/>
            <a:ext cx="1985319" cy="727018"/>
          </a:xfrm>
          <a:prstGeom prst="rect">
            <a:avLst/>
          </a:prstGeom>
        </p:spPr>
      </p:pic>
    </p:spTree>
    <p:extLst>
      <p:ext uri="{BB962C8B-B14F-4D97-AF65-F5344CB8AC3E}">
        <p14:creationId xmlns:p14="http://schemas.microsoft.com/office/powerpoint/2010/main" val="4084959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3600" kern="1200">
          <a:solidFill>
            <a:srgbClr val="406DD3"/>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6.tif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sv.bremen.de/wilhelm-kaisen-buergermeister-smidt-und-karl-carstens-bruecke-nur-noch-eingeschraenkt-tragfaehig-1723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704330"/>
            <a:ext cx="9144000" cy="1654393"/>
          </a:xfrm>
        </p:spPr>
        <p:txBody>
          <a:bodyPr>
            <a:normAutofit/>
          </a:bodyPr>
          <a:lstStyle/>
          <a:p>
            <a:r>
              <a:rPr lang="de-DE" sz="5000" dirty="0" smtClean="0"/>
              <a:t>PRESSEKONFERENZ</a:t>
            </a:r>
            <a:endParaRPr lang="de-DE" sz="5000" dirty="0"/>
          </a:p>
        </p:txBody>
      </p:sp>
      <p:sp>
        <p:nvSpPr>
          <p:cNvPr id="3" name="Untertitel 2"/>
          <p:cNvSpPr>
            <a:spLocks noGrp="1"/>
          </p:cNvSpPr>
          <p:nvPr>
            <p:ph type="subTitle" idx="1"/>
          </p:nvPr>
        </p:nvSpPr>
        <p:spPr>
          <a:xfrm>
            <a:off x="973123" y="3400633"/>
            <a:ext cx="10245754" cy="844127"/>
          </a:xfrm>
        </p:spPr>
        <p:txBody>
          <a:bodyPr/>
          <a:lstStyle/>
          <a:p>
            <a:r>
              <a:rPr lang="de-DE" b="1" dirty="0" smtClean="0">
                <a:solidFill>
                  <a:schemeClr val="accent1">
                    <a:lumMod val="75000"/>
                  </a:schemeClr>
                </a:solidFill>
              </a:rPr>
              <a:t>Bürgermeister-Smidt-Brücke:</a:t>
            </a:r>
            <a:br>
              <a:rPr lang="de-DE" b="1" dirty="0" smtClean="0">
                <a:solidFill>
                  <a:schemeClr val="accent1">
                    <a:lumMod val="75000"/>
                  </a:schemeClr>
                </a:solidFill>
              </a:rPr>
            </a:br>
            <a:r>
              <a:rPr lang="de-DE" b="1" dirty="0" smtClean="0">
                <a:solidFill>
                  <a:schemeClr val="accent1">
                    <a:lumMod val="75000"/>
                  </a:schemeClr>
                </a:solidFill>
              </a:rPr>
              <a:t>Aktueller Sachstand und </a:t>
            </a:r>
            <a:r>
              <a:rPr lang="de-DE" b="1" smtClean="0">
                <a:solidFill>
                  <a:schemeClr val="accent1">
                    <a:lumMod val="75000"/>
                  </a:schemeClr>
                </a:solidFill>
              </a:rPr>
              <a:t>Ausblick </a:t>
            </a:r>
            <a:r>
              <a:rPr lang="de-DE" b="1" smtClean="0">
                <a:solidFill>
                  <a:schemeClr val="accent1">
                    <a:lumMod val="75000"/>
                  </a:schemeClr>
                </a:solidFill>
              </a:rPr>
              <a:t>ÖPNV</a:t>
            </a:r>
            <a:endParaRPr lang="de-DE" b="1" dirty="0" smtClean="0">
              <a:solidFill>
                <a:schemeClr val="accent1">
                  <a:lumMod val="75000"/>
                </a:schemeClr>
              </a:solidFill>
            </a:endParaRPr>
          </a:p>
          <a:p>
            <a:endParaRPr lang="de-DE" dirty="0"/>
          </a:p>
        </p:txBody>
      </p:sp>
      <p:sp>
        <p:nvSpPr>
          <p:cNvPr id="4" name="Datumsplatzhalter 3"/>
          <p:cNvSpPr>
            <a:spLocks noGrp="1"/>
          </p:cNvSpPr>
          <p:nvPr>
            <p:ph type="dt" sz="half" idx="10"/>
          </p:nvPr>
        </p:nvSpPr>
        <p:spPr/>
        <p:txBody>
          <a:bodyPr/>
          <a:lstStyle/>
          <a:p>
            <a:fld id="{173F4B9E-90DE-4DAC-B7E7-55E996E89401}" type="datetime1">
              <a:rPr lang="de-DE" smtClean="0"/>
              <a:t>11.02.2025</a:t>
            </a:fld>
            <a:endParaRPr lang="de-DE"/>
          </a:p>
        </p:txBody>
      </p:sp>
      <p:sp>
        <p:nvSpPr>
          <p:cNvPr id="5" name="Fußzeilenplatzhalter 4"/>
          <p:cNvSpPr>
            <a:spLocks noGrp="1"/>
          </p:cNvSpPr>
          <p:nvPr>
            <p:ph type="ftr" sz="quarter" idx="11"/>
          </p:nvPr>
        </p:nvSpPr>
        <p:spPr/>
        <p:txBody>
          <a:bodyPr/>
          <a:lstStyle/>
          <a:p>
            <a:r>
              <a:rPr lang="de-DE" smtClean="0"/>
              <a:t>Pressekonferenz Bgm.-Smidt-Brücke</a:t>
            </a:r>
            <a:endParaRPr lang="de-DE"/>
          </a:p>
        </p:txBody>
      </p:sp>
      <p:sp>
        <p:nvSpPr>
          <p:cNvPr id="6" name="Foliennummernplatzhalter 5"/>
          <p:cNvSpPr>
            <a:spLocks noGrp="1"/>
          </p:cNvSpPr>
          <p:nvPr>
            <p:ph type="sldNum" sz="quarter" idx="12"/>
          </p:nvPr>
        </p:nvSpPr>
        <p:spPr/>
        <p:txBody>
          <a:bodyPr/>
          <a:lstStyle/>
          <a:p>
            <a:fld id="{543BED7F-453F-4B88-90AA-E1A15B014213}" type="slidenum">
              <a:rPr lang="de-DE" smtClean="0"/>
              <a:t>1</a:t>
            </a:fld>
            <a:endParaRPr lang="de-DE"/>
          </a:p>
        </p:txBody>
      </p:sp>
      <p:pic>
        <p:nvPicPr>
          <p:cNvPr id="7" name="Grafik 6"/>
          <p:cNvPicPr/>
          <p:nvPr/>
        </p:nvPicPr>
        <p:blipFill>
          <a:blip r:embed="rId3">
            <a:extLst>
              <a:ext uri="{28A0092B-C50C-407E-A947-70E740481C1C}">
                <a14:useLocalDpi xmlns:a14="http://schemas.microsoft.com/office/drawing/2010/main" val="0"/>
              </a:ext>
            </a:extLst>
          </a:blip>
          <a:srcRect/>
          <a:stretch>
            <a:fillRect/>
          </a:stretch>
        </p:blipFill>
        <p:spPr bwMode="auto">
          <a:xfrm>
            <a:off x="1587037" y="1119714"/>
            <a:ext cx="2595245" cy="925195"/>
          </a:xfrm>
          <a:prstGeom prst="rect">
            <a:avLst/>
          </a:prstGeom>
          <a:noFill/>
        </p:spPr>
      </p:pic>
      <p:pic>
        <p:nvPicPr>
          <p:cNvPr id="8" name="Grafik 7"/>
          <p:cNvPicPr/>
          <p:nvPr/>
        </p:nvPicPr>
        <p:blipFill>
          <a:blip r:embed="rId4">
            <a:extLst>
              <a:ext uri="{28A0092B-C50C-407E-A947-70E740481C1C}">
                <a14:useLocalDpi xmlns:a14="http://schemas.microsoft.com/office/drawing/2010/main" val="0"/>
              </a:ext>
            </a:extLst>
          </a:blip>
          <a:srcRect/>
          <a:stretch>
            <a:fillRect/>
          </a:stretch>
        </p:blipFill>
        <p:spPr bwMode="auto">
          <a:xfrm>
            <a:off x="4979658" y="1067079"/>
            <a:ext cx="2036445" cy="1009015"/>
          </a:xfrm>
          <a:prstGeom prst="rect">
            <a:avLst/>
          </a:prstGeom>
          <a:noFill/>
        </p:spPr>
      </p:pic>
      <p:pic>
        <p:nvPicPr>
          <p:cNvPr id="12" name="Grafik 11"/>
          <p:cNvPicPr>
            <a:picLocks noChangeAspect="1"/>
          </p:cNvPicPr>
          <p:nvPr/>
        </p:nvPicPr>
        <p:blipFill>
          <a:blip r:embed="rId5"/>
          <a:stretch>
            <a:fillRect/>
          </a:stretch>
        </p:blipFill>
        <p:spPr>
          <a:xfrm>
            <a:off x="7813479" y="1279931"/>
            <a:ext cx="2386287" cy="764978"/>
          </a:xfrm>
          <a:prstGeom prst="rect">
            <a:avLst/>
          </a:prstGeom>
        </p:spPr>
      </p:pic>
      <p:pic>
        <p:nvPicPr>
          <p:cNvPr id="9" name="Grafi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13479" y="1091895"/>
            <a:ext cx="2787209" cy="988857"/>
          </a:xfrm>
          <a:prstGeom prst="rect">
            <a:avLst/>
          </a:prstGeom>
        </p:spPr>
      </p:pic>
    </p:spTree>
    <p:extLst>
      <p:ext uri="{BB962C8B-B14F-4D97-AF65-F5344CB8AC3E}">
        <p14:creationId xmlns:p14="http://schemas.microsoft.com/office/powerpoint/2010/main" val="13969585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Aktuell: Reparatur </a:t>
            </a:r>
            <a:r>
              <a:rPr lang="de-DE" dirty="0" err="1" smtClean="0"/>
              <a:t>Zuganker</a:t>
            </a:r>
            <a:endParaRPr lang="de-DE" dirty="0"/>
          </a:p>
        </p:txBody>
      </p:sp>
      <p:sp>
        <p:nvSpPr>
          <p:cNvPr id="3" name="Inhaltsplatzhalter 2"/>
          <p:cNvSpPr>
            <a:spLocks noGrp="1"/>
          </p:cNvSpPr>
          <p:nvPr>
            <p:ph idx="1"/>
          </p:nvPr>
        </p:nvSpPr>
        <p:spPr>
          <a:xfrm>
            <a:off x="838200" y="1570648"/>
            <a:ext cx="10515600" cy="4351338"/>
          </a:xfrm>
        </p:spPr>
        <p:txBody>
          <a:bodyPr>
            <a:normAutofit/>
          </a:bodyPr>
          <a:lstStyle/>
          <a:p>
            <a:r>
              <a:rPr lang="de-DE" sz="1800" dirty="0" smtClean="0"/>
              <a:t>Die Reparaturmaßnahme verläuft gut; </a:t>
            </a:r>
            <a:br>
              <a:rPr lang="de-DE" sz="1800" dirty="0" smtClean="0"/>
            </a:br>
            <a:r>
              <a:rPr lang="de-DE" sz="1800" dirty="0" smtClean="0"/>
              <a:t>derzeit werden Restarbeiten durchgeführt.</a:t>
            </a:r>
          </a:p>
          <a:p>
            <a:endParaRPr lang="de-DE" sz="1000" dirty="0"/>
          </a:p>
          <a:p>
            <a:r>
              <a:rPr lang="de-DE" sz="1800" dirty="0" smtClean="0"/>
              <a:t>Der Kostenrahmen von 2,5 Millionen Euro wird </a:t>
            </a:r>
            <a:br>
              <a:rPr lang="de-DE" sz="1800" dirty="0" smtClean="0"/>
            </a:br>
            <a:r>
              <a:rPr lang="de-DE" sz="1800" dirty="0" smtClean="0"/>
              <a:t>gehalten; eine genaue Abrechnung erfolgt nach </a:t>
            </a:r>
            <a:br>
              <a:rPr lang="de-DE" sz="1800" dirty="0" smtClean="0"/>
            </a:br>
            <a:r>
              <a:rPr lang="de-DE" sz="1800" dirty="0" smtClean="0"/>
              <a:t>Ende der Maßnahme.</a:t>
            </a:r>
          </a:p>
          <a:p>
            <a:endParaRPr lang="de-DE" sz="1000" dirty="0"/>
          </a:p>
          <a:p>
            <a:r>
              <a:rPr lang="de-DE" sz="1800" dirty="0" smtClean="0"/>
              <a:t>Die Maßnahme kann gemäß Zeitplan zum</a:t>
            </a:r>
            <a:br>
              <a:rPr lang="de-DE" sz="1800" dirty="0" smtClean="0"/>
            </a:br>
            <a:r>
              <a:rPr lang="de-DE" sz="1800" dirty="0" smtClean="0"/>
              <a:t>28.02.2025 beendet werden; die </a:t>
            </a:r>
            <a:br>
              <a:rPr lang="de-DE" sz="1800" dirty="0" smtClean="0"/>
            </a:br>
            <a:r>
              <a:rPr lang="de-DE" sz="1800" dirty="0" smtClean="0"/>
              <a:t>Verkehrsfreigabe erfolgt für MIV,</a:t>
            </a:r>
            <a:br>
              <a:rPr lang="de-DE" sz="1800" dirty="0" smtClean="0"/>
            </a:br>
            <a:r>
              <a:rPr lang="de-DE" sz="1800" dirty="0" smtClean="0"/>
              <a:t>Fuß- und Radverkehr.</a:t>
            </a:r>
          </a:p>
          <a:p>
            <a:endParaRPr lang="de-DE" sz="1000" dirty="0"/>
          </a:p>
          <a:p>
            <a:r>
              <a:rPr lang="de-DE" sz="1800" dirty="0" smtClean="0"/>
              <a:t>Aufgrund der jetzt eingetroffenen, von der Reparatur unabhängigen Nachrechnungsergebnisse,</a:t>
            </a:r>
            <a:br>
              <a:rPr lang="de-DE" sz="1800" dirty="0" smtClean="0"/>
            </a:br>
            <a:r>
              <a:rPr lang="de-DE" sz="1800" dirty="0" smtClean="0"/>
              <a:t>kann die Brücke aktuell nicht für den ÖPNV frei gegeben werden.</a:t>
            </a:r>
          </a:p>
          <a:p>
            <a:endParaRPr lang="de-DE" sz="1800" dirty="0"/>
          </a:p>
        </p:txBody>
      </p:sp>
      <p:sp>
        <p:nvSpPr>
          <p:cNvPr id="4" name="Datumsplatzhalter 3"/>
          <p:cNvSpPr>
            <a:spLocks noGrp="1"/>
          </p:cNvSpPr>
          <p:nvPr>
            <p:ph type="dt" sz="half" idx="10"/>
          </p:nvPr>
        </p:nvSpPr>
        <p:spPr/>
        <p:txBody>
          <a:bodyPr/>
          <a:lstStyle/>
          <a:p>
            <a:fld id="{A3B6623C-5046-47DC-81DD-C59944371425}" type="datetime1">
              <a:rPr lang="de-DE" smtClean="0"/>
              <a:t>11.02.2025</a:t>
            </a:fld>
            <a:endParaRPr lang="de-DE"/>
          </a:p>
        </p:txBody>
      </p:sp>
      <p:sp>
        <p:nvSpPr>
          <p:cNvPr id="5" name="Fußzeilenplatzhalter 4"/>
          <p:cNvSpPr>
            <a:spLocks noGrp="1"/>
          </p:cNvSpPr>
          <p:nvPr>
            <p:ph type="ftr" sz="quarter" idx="11"/>
          </p:nvPr>
        </p:nvSpPr>
        <p:spPr/>
        <p:txBody>
          <a:body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12"/>
          </p:nvPr>
        </p:nvSpPr>
        <p:spPr/>
        <p:txBody>
          <a:bodyPr/>
          <a:lstStyle/>
          <a:p>
            <a:fld id="{543BED7F-453F-4B88-90AA-E1A15B014213}" type="slidenum">
              <a:rPr lang="de-DE" smtClean="0"/>
              <a:t>2</a:t>
            </a:fld>
            <a:endParaRPr lang="de-DE"/>
          </a:p>
        </p:txBody>
      </p:sp>
      <p:pic>
        <p:nvPicPr>
          <p:cNvPr id="8" name="Grafik 7"/>
          <p:cNvPicPr>
            <a:picLocks noChangeAspect="1"/>
          </p:cNvPicPr>
          <p:nvPr/>
        </p:nvPicPr>
        <p:blipFill>
          <a:blip r:embed="rId2"/>
          <a:stretch>
            <a:fillRect/>
          </a:stretch>
        </p:blipFill>
        <p:spPr>
          <a:xfrm>
            <a:off x="7314574" y="1422404"/>
            <a:ext cx="4039226" cy="3011059"/>
          </a:xfrm>
          <a:prstGeom prst="rect">
            <a:avLst/>
          </a:prstGeom>
        </p:spPr>
      </p:pic>
      <p:sp>
        <p:nvSpPr>
          <p:cNvPr id="9" name="Textfeld 8"/>
          <p:cNvSpPr txBox="1"/>
          <p:nvPr/>
        </p:nvSpPr>
        <p:spPr>
          <a:xfrm>
            <a:off x="7314574" y="4461643"/>
            <a:ext cx="3962399" cy="276999"/>
          </a:xfrm>
          <a:prstGeom prst="rect">
            <a:avLst/>
          </a:prstGeom>
          <a:noFill/>
        </p:spPr>
        <p:txBody>
          <a:bodyPr wrap="square" rtlCol="0">
            <a:spAutoFit/>
          </a:bodyPr>
          <a:lstStyle/>
          <a:p>
            <a:r>
              <a:rPr lang="de-DE" sz="1200" i="1" dirty="0" smtClean="0"/>
              <a:t>Blick auf erneuerte </a:t>
            </a:r>
            <a:r>
              <a:rPr lang="de-DE" sz="1200" i="1" dirty="0" err="1" smtClean="0"/>
              <a:t>Zuganker</a:t>
            </a:r>
            <a:r>
              <a:rPr lang="de-DE" sz="1200" i="1" dirty="0" smtClean="0"/>
              <a:t> unterhalb der Brücke; Foto: ASV</a:t>
            </a:r>
            <a:endParaRPr lang="de-DE" sz="1200" i="1" dirty="0"/>
          </a:p>
        </p:txBody>
      </p:sp>
    </p:spTree>
    <p:extLst>
      <p:ext uri="{BB962C8B-B14F-4D97-AF65-F5344CB8AC3E}">
        <p14:creationId xmlns:p14="http://schemas.microsoft.com/office/powerpoint/2010/main" val="2174010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Hintergrund: Nachrechnungen</a:t>
            </a:r>
            <a:endParaRPr lang="de-DE" dirty="0"/>
          </a:p>
        </p:txBody>
      </p:sp>
      <p:sp>
        <p:nvSpPr>
          <p:cNvPr id="3" name="Inhaltsplatzhalter 2"/>
          <p:cNvSpPr>
            <a:spLocks noGrp="1"/>
          </p:cNvSpPr>
          <p:nvPr>
            <p:ph idx="1"/>
          </p:nvPr>
        </p:nvSpPr>
        <p:spPr>
          <a:xfrm>
            <a:off x="838200" y="1570648"/>
            <a:ext cx="10515600" cy="4351338"/>
          </a:xfrm>
        </p:spPr>
        <p:txBody>
          <a:bodyPr>
            <a:normAutofit/>
          </a:bodyPr>
          <a:lstStyle/>
          <a:p>
            <a:r>
              <a:rPr lang="de-DE" sz="1800" dirty="0"/>
              <a:t>D</a:t>
            </a:r>
            <a:r>
              <a:rPr lang="de-DE" sz="1800" dirty="0" smtClean="0"/>
              <a:t>as </a:t>
            </a:r>
            <a:r>
              <a:rPr lang="de-DE" sz="1800" dirty="0"/>
              <a:t>Bundesministerium für Verkehr und digitale Infrastruktur (BMVI) </a:t>
            </a:r>
            <a:r>
              <a:rPr lang="de-DE" sz="1800" dirty="0" smtClean="0"/>
              <a:t>hat 2011 </a:t>
            </a:r>
            <a:r>
              <a:rPr lang="de-DE" sz="1800" dirty="0"/>
              <a:t>die „Richtlinie zur Nachrechnung von Straßenbrücken im Bestand“ als Arbeitsauftrag an die Länder erteilt. </a:t>
            </a:r>
            <a:endParaRPr lang="de-DE" sz="1800" dirty="0" smtClean="0"/>
          </a:p>
          <a:p>
            <a:r>
              <a:rPr lang="de-DE" sz="1800" dirty="0" smtClean="0"/>
              <a:t>Die </a:t>
            </a:r>
            <a:r>
              <a:rPr lang="de-DE" sz="1800" dirty="0"/>
              <a:t>Länder wurden vom BMVI aufgefordert, die Brückenbauwerke nach einer </a:t>
            </a:r>
            <a:r>
              <a:rPr lang="de-DE" sz="1800" dirty="0" smtClean="0"/>
              <a:t>festgelegten </a:t>
            </a:r>
            <a:r>
              <a:rPr lang="de-DE" sz="1800" dirty="0"/>
              <a:t>Dringlichkeitsreihung zeitnah nachzurechnen. In weiteren Schritten sind die daraus </a:t>
            </a:r>
            <a:r>
              <a:rPr lang="de-DE" sz="1800" dirty="0" smtClean="0"/>
              <a:t>abzuleitenden </a:t>
            </a:r>
            <a:r>
              <a:rPr lang="de-DE" sz="1800" dirty="0"/>
              <a:t>Maßnahmen zur Instandsetzung, Ertüchtigung oder Erneuerung zu ermitteln. </a:t>
            </a:r>
            <a:endParaRPr lang="de-DE" sz="1000" dirty="0"/>
          </a:p>
          <a:p>
            <a:r>
              <a:rPr lang="de-DE" sz="1800"/>
              <a:t>Seit </a:t>
            </a:r>
            <a:r>
              <a:rPr lang="de-DE" sz="1800" smtClean="0"/>
              <a:t>2022 </a:t>
            </a:r>
            <a:r>
              <a:rPr lang="de-DE" sz="1800" dirty="0"/>
              <a:t>liegen die Zwischenergebnisse aus den Nachrechnungen für die kommunalen Weserbrücken </a:t>
            </a:r>
            <a:r>
              <a:rPr lang="de-DE" sz="1800" dirty="0" smtClean="0"/>
              <a:t>vor.</a:t>
            </a:r>
            <a:endParaRPr lang="de-DE" sz="1800" dirty="0"/>
          </a:p>
          <a:p>
            <a:r>
              <a:rPr lang="de-DE" sz="1800" dirty="0"/>
              <a:t>Bei allen Brücken konnten die jeweiligen Ziellastniveaus, die den Weiterbetrieb in der bislang bestehenden Form zugelassen hätten, nicht nachgewiesen </a:t>
            </a:r>
            <a:r>
              <a:rPr lang="de-DE" sz="1800" dirty="0" smtClean="0"/>
              <a:t>werden.</a:t>
            </a:r>
            <a:endParaRPr lang="de-DE" sz="1800" dirty="0"/>
          </a:p>
          <a:p>
            <a:r>
              <a:rPr lang="de-DE" sz="1800" dirty="0"/>
              <a:t>In der Folge mussten 2022 die zulässigen Fahrzeuglasten auf den Brücken eingeschränkt werden, um eine sichere Nutzung der Brücken weiterhin gewährleisten zu </a:t>
            </a:r>
            <a:r>
              <a:rPr lang="de-DE" sz="1800" dirty="0" smtClean="0"/>
              <a:t>können. Siehe:</a:t>
            </a:r>
            <a:br>
              <a:rPr lang="de-DE" sz="1800" dirty="0" smtClean="0"/>
            </a:br>
            <a:r>
              <a:rPr lang="de-DE" sz="1800" dirty="0">
                <a:hlinkClick r:id="rId2"/>
              </a:rPr>
              <a:t>Wilhelm-Kaisen-, Bürgermeister-Smidt- und Karl-Carstens-Brücke nur noch eingeschränkt tragfähig - Amt für Straßen und Verkehr</a:t>
            </a:r>
            <a:endParaRPr lang="de-DE" sz="1800" dirty="0" smtClean="0"/>
          </a:p>
          <a:p>
            <a:r>
              <a:rPr lang="de-DE" sz="1800" dirty="0" smtClean="0"/>
              <a:t>Nun liegen die Endergebnisse der Nachrechnung für die Bürgermeister-Smidt-Brücke vor.</a:t>
            </a:r>
            <a:endParaRPr lang="de-DE" sz="1800" dirty="0"/>
          </a:p>
          <a:p>
            <a:endParaRPr lang="de-DE" sz="1800" dirty="0"/>
          </a:p>
        </p:txBody>
      </p:sp>
      <p:sp>
        <p:nvSpPr>
          <p:cNvPr id="4" name="Datumsplatzhalter 3"/>
          <p:cNvSpPr>
            <a:spLocks noGrp="1"/>
          </p:cNvSpPr>
          <p:nvPr>
            <p:ph type="dt" sz="half" idx="10"/>
          </p:nvPr>
        </p:nvSpPr>
        <p:spPr/>
        <p:txBody>
          <a:bodyPr/>
          <a:lstStyle/>
          <a:p>
            <a:fld id="{A3B6623C-5046-47DC-81DD-C59944371425}" type="datetime1">
              <a:rPr lang="de-DE" smtClean="0"/>
              <a:t>11.02.2025</a:t>
            </a:fld>
            <a:endParaRPr lang="de-DE"/>
          </a:p>
        </p:txBody>
      </p:sp>
      <p:sp>
        <p:nvSpPr>
          <p:cNvPr id="5" name="Fußzeilenplatzhalter 4"/>
          <p:cNvSpPr>
            <a:spLocks noGrp="1"/>
          </p:cNvSpPr>
          <p:nvPr>
            <p:ph type="ftr" sz="quarter" idx="11"/>
          </p:nvPr>
        </p:nvSpPr>
        <p:spPr/>
        <p:txBody>
          <a:body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12"/>
          </p:nvPr>
        </p:nvSpPr>
        <p:spPr/>
        <p:txBody>
          <a:bodyPr/>
          <a:lstStyle/>
          <a:p>
            <a:fld id="{543BED7F-453F-4B88-90AA-E1A15B014213}" type="slidenum">
              <a:rPr lang="de-DE" smtClean="0"/>
              <a:t>3</a:t>
            </a:fld>
            <a:endParaRPr lang="de-DE"/>
          </a:p>
        </p:txBody>
      </p:sp>
    </p:spTree>
    <p:extLst>
      <p:ext uri="{BB962C8B-B14F-4D97-AF65-F5344CB8AC3E}">
        <p14:creationId xmlns:p14="http://schemas.microsoft.com/office/powerpoint/2010/main" val="3212416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Ergebnis der Nachrechnungen</a:t>
            </a:r>
            <a:endParaRPr lang="de-DE" dirty="0"/>
          </a:p>
        </p:txBody>
      </p:sp>
      <p:sp>
        <p:nvSpPr>
          <p:cNvPr id="3" name="Inhaltsplatzhalter 2"/>
          <p:cNvSpPr>
            <a:spLocks noGrp="1"/>
          </p:cNvSpPr>
          <p:nvPr>
            <p:ph idx="1"/>
          </p:nvPr>
        </p:nvSpPr>
        <p:spPr>
          <a:xfrm>
            <a:off x="838200" y="1570648"/>
            <a:ext cx="10515600" cy="4351338"/>
          </a:xfrm>
        </p:spPr>
        <p:txBody>
          <a:bodyPr>
            <a:normAutofit/>
          </a:bodyPr>
          <a:lstStyle/>
          <a:p>
            <a:r>
              <a:rPr lang="de-DE" sz="1800" dirty="0" smtClean="0"/>
              <a:t>Die benötigte Brückenklasse für eine Verkehrsfreigabe für MIV (motorisierter Individualverkehr), Fuß- und Radverkehr plus ÖPNV (Busse und Straßenbahnen) konnte rechnerisch nicht nachgewiesen werden.</a:t>
            </a:r>
          </a:p>
          <a:p>
            <a:r>
              <a:rPr lang="de-DE" sz="1800" dirty="0" smtClean="0"/>
              <a:t>Daher wird zunächst, um die Bürgermeister-Smidt-Brücke weiterhin zu entlasten, der ÖPNV nicht zugelassen und somit komplett über die Wilhelm-Kaisen-Brücke geführt.</a:t>
            </a:r>
            <a:endParaRPr lang="de-DE" sz="1800" dirty="0"/>
          </a:p>
          <a:p>
            <a:r>
              <a:rPr lang="de-DE" sz="1800" dirty="0" smtClean="0"/>
              <a:t>Grund hierfür sind vornehmlich Stahlbauteile, die sich qualitativ von den anderen im Bauwerk genutzten Elementen unterscheiden.</a:t>
            </a:r>
          </a:p>
          <a:p>
            <a:r>
              <a:rPr lang="de-DE" sz="1800" dirty="0" smtClean="0"/>
              <a:t>Diese Stahlbauteile sind rein rechnerisch überlastet bei Nutzung der Brücke durch den ÖPNV. Die Fachabteilung des ASV prüft allerdings die Weserbrücken sehr engmaschig und konnte an besagten Bauteilen bislang keine Schäden feststellen.</a:t>
            </a:r>
          </a:p>
          <a:p>
            <a:r>
              <a:rPr lang="de-DE" sz="1800" dirty="0" smtClean="0"/>
              <a:t>Daher werden nun verschiedene Ansätze verfolgt, um den ÖPNV auf der Bürgermeister-Smidt-Brücke wieder zu ermöglichen.</a:t>
            </a:r>
            <a:endParaRPr lang="de-DE" sz="1800" dirty="0"/>
          </a:p>
          <a:p>
            <a:endParaRPr lang="de-DE" sz="1800" dirty="0"/>
          </a:p>
          <a:p>
            <a:endParaRPr lang="de-DE" sz="1800" dirty="0"/>
          </a:p>
          <a:p>
            <a:endParaRPr lang="de-DE" sz="1800" dirty="0"/>
          </a:p>
          <a:p>
            <a:endParaRPr lang="de-DE" sz="1800" dirty="0"/>
          </a:p>
          <a:p>
            <a:endParaRPr lang="de-DE" sz="1800" dirty="0"/>
          </a:p>
          <a:p>
            <a:endParaRPr lang="de-DE" sz="1800" dirty="0"/>
          </a:p>
        </p:txBody>
      </p:sp>
      <p:sp>
        <p:nvSpPr>
          <p:cNvPr id="4" name="Datumsplatzhalter 3"/>
          <p:cNvSpPr>
            <a:spLocks noGrp="1"/>
          </p:cNvSpPr>
          <p:nvPr>
            <p:ph type="dt" sz="half" idx="10"/>
          </p:nvPr>
        </p:nvSpPr>
        <p:spPr/>
        <p:txBody>
          <a:bodyPr/>
          <a:lstStyle/>
          <a:p>
            <a:fld id="{A3B6623C-5046-47DC-81DD-C59944371425}" type="datetime1">
              <a:rPr lang="de-DE" smtClean="0"/>
              <a:t>11.02.2025</a:t>
            </a:fld>
            <a:endParaRPr lang="de-DE"/>
          </a:p>
        </p:txBody>
      </p:sp>
      <p:sp>
        <p:nvSpPr>
          <p:cNvPr id="5" name="Fußzeilenplatzhalter 4"/>
          <p:cNvSpPr>
            <a:spLocks noGrp="1"/>
          </p:cNvSpPr>
          <p:nvPr>
            <p:ph type="ftr" sz="quarter" idx="11"/>
          </p:nvPr>
        </p:nvSpPr>
        <p:spPr/>
        <p:txBody>
          <a:body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12"/>
          </p:nvPr>
        </p:nvSpPr>
        <p:spPr/>
        <p:txBody>
          <a:bodyPr/>
          <a:lstStyle/>
          <a:p>
            <a:fld id="{543BED7F-453F-4B88-90AA-E1A15B014213}" type="slidenum">
              <a:rPr lang="de-DE" smtClean="0"/>
              <a:t>4</a:t>
            </a:fld>
            <a:endParaRPr lang="de-DE"/>
          </a:p>
        </p:txBody>
      </p:sp>
    </p:spTree>
    <p:extLst>
      <p:ext uri="{BB962C8B-B14F-4D97-AF65-F5344CB8AC3E}">
        <p14:creationId xmlns:p14="http://schemas.microsoft.com/office/powerpoint/2010/main" val="2704866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Lösungsansätze</a:t>
            </a:r>
            <a:endParaRPr lang="de-DE" dirty="0"/>
          </a:p>
        </p:txBody>
      </p:sp>
      <p:sp>
        <p:nvSpPr>
          <p:cNvPr id="3" name="Inhaltsplatzhalter 2"/>
          <p:cNvSpPr>
            <a:spLocks noGrp="1"/>
          </p:cNvSpPr>
          <p:nvPr>
            <p:ph idx="1"/>
          </p:nvPr>
        </p:nvSpPr>
        <p:spPr>
          <a:xfrm>
            <a:off x="838200" y="1570648"/>
            <a:ext cx="10515600" cy="4351338"/>
          </a:xfrm>
        </p:spPr>
        <p:txBody>
          <a:bodyPr>
            <a:normAutofit/>
          </a:bodyPr>
          <a:lstStyle/>
          <a:p>
            <a:endParaRPr lang="de-DE" sz="1800" dirty="0"/>
          </a:p>
          <a:p>
            <a:r>
              <a:rPr lang="de-DE" sz="1800" b="1" dirty="0" smtClean="0"/>
              <a:t>Technische Nachrechnung für </a:t>
            </a:r>
            <a:r>
              <a:rPr lang="de-DE" sz="1800" b="1" dirty="0"/>
              <a:t>den Busverkehr: </a:t>
            </a:r>
            <a:r>
              <a:rPr lang="de-DE" sz="1800" dirty="0"/>
              <a:t>Aktuell läuft eine detaillierte Berechnung, ob Busse unter bestimmten Bedingungen wieder sicher über die Brücke fahren </a:t>
            </a:r>
            <a:r>
              <a:rPr lang="de-DE" sz="1800" dirty="0" smtClean="0"/>
              <a:t>können. Diese </a:t>
            </a:r>
            <a:r>
              <a:rPr lang="de-DE" sz="1800" dirty="0"/>
              <a:t>Berechnung konzentriert sich auf den Busverkehr, ohne die Belastung durch die </a:t>
            </a:r>
            <a:r>
              <a:rPr lang="de-DE" sz="1800" dirty="0" smtClean="0"/>
              <a:t>Straßenbahn.</a:t>
            </a:r>
            <a:br>
              <a:rPr lang="de-DE" sz="1800" dirty="0" smtClean="0"/>
            </a:br>
            <a:r>
              <a:rPr lang="de-DE" sz="1800" dirty="0" smtClean="0"/>
              <a:t>Sollte </a:t>
            </a:r>
            <a:r>
              <a:rPr lang="de-DE" sz="1800" dirty="0"/>
              <a:t>das Ergebnis positiv sein, könnte im zweiten Quartal 2025 eine Freigabe für Busse erfolgen</a:t>
            </a:r>
            <a:r>
              <a:rPr lang="de-DE" sz="1800" dirty="0" smtClean="0"/>
              <a:t>.</a:t>
            </a:r>
            <a:br>
              <a:rPr lang="de-DE" sz="1800" dirty="0" smtClean="0"/>
            </a:br>
            <a:endParaRPr lang="de-DE" sz="1800" dirty="0" smtClean="0"/>
          </a:p>
          <a:p>
            <a:r>
              <a:rPr lang="de-DE" sz="1800" b="1" dirty="0" smtClean="0"/>
              <a:t>Wissenschaftliche Belastungstest für Busse und Straßenbahnen in Kooperation mit der Hochschule Bremen</a:t>
            </a:r>
            <a:r>
              <a:rPr lang="de-DE" sz="1800" b="1" dirty="0"/>
              <a:t>: </a:t>
            </a:r>
            <a:r>
              <a:rPr lang="de-DE" sz="1800" dirty="0"/>
              <a:t>Die Hochschule Bremen wurde beauftragt, ein </a:t>
            </a:r>
            <a:r>
              <a:rPr lang="de-DE" sz="1800" dirty="0" err="1"/>
              <a:t>Monitoringsystem</a:t>
            </a:r>
            <a:r>
              <a:rPr lang="de-DE" sz="1800" dirty="0"/>
              <a:t> </a:t>
            </a:r>
            <a:r>
              <a:rPr lang="de-DE" sz="1800" dirty="0" smtClean="0"/>
              <a:t>aufzubauen, um das realistische Verhalten des Bauwerks unter Belastung zu detektieren. Dafür </a:t>
            </a:r>
            <a:r>
              <a:rPr lang="de-DE" sz="1800" dirty="0"/>
              <a:t>wird ein Gerüst unter der Brücke errichtet, um Messgeräte </a:t>
            </a:r>
            <a:r>
              <a:rPr lang="de-DE" sz="1800" dirty="0" smtClean="0"/>
              <a:t>anzubringen. Diese </a:t>
            </a:r>
            <a:r>
              <a:rPr lang="de-DE" sz="1800" dirty="0"/>
              <a:t>Tests werden zeigen, ob die Straßenbahn wieder über die Brücke fahren </a:t>
            </a:r>
            <a:r>
              <a:rPr lang="de-DE" sz="1800" dirty="0" smtClean="0"/>
              <a:t>kann. Erste </a:t>
            </a:r>
            <a:r>
              <a:rPr lang="de-DE" sz="1800" dirty="0"/>
              <a:t>Ergebnisse </a:t>
            </a:r>
            <a:r>
              <a:rPr lang="de-DE" sz="1800" dirty="0" smtClean="0"/>
              <a:t>werden </a:t>
            </a:r>
            <a:r>
              <a:rPr lang="de-DE" sz="1800" dirty="0"/>
              <a:t>im Sommer </a:t>
            </a:r>
            <a:r>
              <a:rPr lang="de-DE" sz="1800" dirty="0" smtClean="0"/>
              <a:t>2025 erwartet.</a:t>
            </a:r>
            <a:endParaRPr lang="de-DE" sz="1800" dirty="0"/>
          </a:p>
          <a:p>
            <a:endParaRPr lang="de-DE" sz="1800" b="1" dirty="0"/>
          </a:p>
          <a:p>
            <a:endParaRPr lang="de-DE" sz="1800" dirty="0"/>
          </a:p>
          <a:p>
            <a:endParaRPr lang="de-DE" sz="1800" dirty="0"/>
          </a:p>
          <a:p>
            <a:endParaRPr lang="de-DE" sz="1800" dirty="0"/>
          </a:p>
          <a:p>
            <a:endParaRPr lang="de-DE" sz="1800" dirty="0"/>
          </a:p>
          <a:p>
            <a:endParaRPr lang="de-DE" sz="1800" dirty="0"/>
          </a:p>
        </p:txBody>
      </p:sp>
      <p:sp>
        <p:nvSpPr>
          <p:cNvPr id="4" name="Datumsplatzhalter 3"/>
          <p:cNvSpPr>
            <a:spLocks noGrp="1"/>
          </p:cNvSpPr>
          <p:nvPr>
            <p:ph type="dt" sz="half" idx="10"/>
          </p:nvPr>
        </p:nvSpPr>
        <p:spPr/>
        <p:txBody>
          <a:bodyPr/>
          <a:lstStyle/>
          <a:p>
            <a:fld id="{A3B6623C-5046-47DC-81DD-C59944371425}" type="datetime1">
              <a:rPr lang="de-DE" smtClean="0"/>
              <a:t>11.02.2025</a:t>
            </a:fld>
            <a:endParaRPr lang="de-DE"/>
          </a:p>
        </p:txBody>
      </p:sp>
      <p:sp>
        <p:nvSpPr>
          <p:cNvPr id="5" name="Fußzeilenplatzhalter 4"/>
          <p:cNvSpPr>
            <a:spLocks noGrp="1"/>
          </p:cNvSpPr>
          <p:nvPr>
            <p:ph type="ftr" sz="quarter" idx="11"/>
          </p:nvPr>
        </p:nvSpPr>
        <p:spPr/>
        <p:txBody>
          <a:body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12"/>
          </p:nvPr>
        </p:nvSpPr>
        <p:spPr/>
        <p:txBody>
          <a:bodyPr/>
          <a:lstStyle/>
          <a:p>
            <a:fld id="{543BED7F-453F-4B88-90AA-E1A15B014213}" type="slidenum">
              <a:rPr lang="de-DE" smtClean="0"/>
              <a:t>5</a:t>
            </a:fld>
            <a:endParaRPr lang="de-DE"/>
          </a:p>
        </p:txBody>
      </p:sp>
    </p:spTree>
    <p:extLst>
      <p:ext uri="{BB962C8B-B14F-4D97-AF65-F5344CB8AC3E}">
        <p14:creationId xmlns:p14="http://schemas.microsoft.com/office/powerpoint/2010/main" val="4245095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Lösungsansätze</a:t>
            </a:r>
            <a:endParaRPr lang="de-DE" dirty="0"/>
          </a:p>
        </p:txBody>
      </p:sp>
      <p:sp>
        <p:nvSpPr>
          <p:cNvPr id="3" name="Inhaltsplatzhalter 2"/>
          <p:cNvSpPr>
            <a:spLocks noGrp="1"/>
          </p:cNvSpPr>
          <p:nvPr>
            <p:ph idx="1"/>
          </p:nvPr>
        </p:nvSpPr>
        <p:spPr>
          <a:xfrm>
            <a:off x="838200" y="1570648"/>
            <a:ext cx="10515600" cy="4351338"/>
          </a:xfrm>
        </p:spPr>
        <p:txBody>
          <a:bodyPr>
            <a:normAutofit/>
          </a:bodyPr>
          <a:lstStyle/>
          <a:p>
            <a:endParaRPr lang="de-DE" sz="1800" dirty="0"/>
          </a:p>
          <a:p>
            <a:r>
              <a:rPr lang="de-DE" sz="1800" b="1" dirty="0" smtClean="0"/>
              <a:t>Verbesserung der allgemeinen umgebenden </a:t>
            </a:r>
            <a:r>
              <a:rPr lang="de-DE" sz="1800" b="1" dirty="0"/>
              <a:t>Verkehrssituation: </a:t>
            </a:r>
            <a:r>
              <a:rPr lang="de-DE" sz="1800" b="1" dirty="0" smtClean="0"/>
              <a:t/>
            </a:r>
            <a:br>
              <a:rPr lang="de-DE" sz="1800" b="1" dirty="0" smtClean="0"/>
            </a:br>
            <a:r>
              <a:rPr lang="de-DE" sz="1800" dirty="0" smtClean="0"/>
              <a:t>Der </a:t>
            </a:r>
            <a:r>
              <a:rPr lang="de-DE" sz="1800" dirty="0"/>
              <a:t>Kfz-Verkehr kann weiterhin über die Brücke fahren, mit kleineren Anpassungen an </a:t>
            </a:r>
            <a:r>
              <a:rPr lang="de-DE" sz="1800" dirty="0" smtClean="0"/>
              <a:t>Lichtsignalanlagen</a:t>
            </a:r>
            <a:r>
              <a:rPr lang="de-DE" sz="1800" dirty="0"/>
              <a:t>. Pünktlich zum Frühlingsbeginn dürfen aber auch </a:t>
            </a:r>
            <a:r>
              <a:rPr lang="de-DE" sz="1800" dirty="0" err="1"/>
              <a:t>Fußgänger:innen</a:t>
            </a:r>
            <a:r>
              <a:rPr lang="de-DE" sz="1800" dirty="0"/>
              <a:t> sowie Radfahrende die </a:t>
            </a:r>
            <a:r>
              <a:rPr lang="de-DE" sz="1800" dirty="0" err="1"/>
              <a:t>Bgm</a:t>
            </a:r>
            <a:r>
              <a:rPr lang="de-DE" sz="1800" dirty="0"/>
              <a:t>-Smidt-Brücke nutzen. Dies wird </a:t>
            </a:r>
            <a:r>
              <a:rPr lang="de-DE" sz="1800" dirty="0" smtClean="0"/>
              <a:t>sicherlich </a:t>
            </a:r>
            <a:r>
              <a:rPr lang="de-DE" sz="1800" dirty="0"/>
              <a:t>zu weniger Fahrgästen im ÖPNV </a:t>
            </a:r>
            <a:r>
              <a:rPr lang="de-DE" sz="1800" dirty="0" smtClean="0"/>
              <a:t>führen. Derzeit werden alternative Routen </a:t>
            </a:r>
            <a:r>
              <a:rPr lang="de-DE" sz="1800" dirty="0"/>
              <a:t>für Busse und </a:t>
            </a:r>
            <a:r>
              <a:rPr lang="de-DE" sz="1800" dirty="0" smtClean="0"/>
              <a:t>Bahnen geprüft.</a:t>
            </a:r>
            <a:endParaRPr lang="de-DE" sz="1800" dirty="0"/>
          </a:p>
          <a:p>
            <a:r>
              <a:rPr lang="de-DE" sz="1800" dirty="0"/>
              <a:t>Die Wilhelm-Kaisen-Brücke soll ab Herbst ertüchtigt werden, um mehr Verkehr </a:t>
            </a:r>
            <a:r>
              <a:rPr lang="de-DE" sz="1800" dirty="0" smtClean="0"/>
              <a:t>aufnehmen zu können.</a:t>
            </a:r>
          </a:p>
          <a:p>
            <a:pPr marL="0" indent="0">
              <a:buNone/>
            </a:pPr>
            <a:endParaRPr lang="de-DE" sz="1800" dirty="0"/>
          </a:p>
          <a:p>
            <a:pPr marL="0" indent="0">
              <a:buNone/>
            </a:pPr>
            <a:endParaRPr lang="de-DE" sz="1800" dirty="0"/>
          </a:p>
          <a:p>
            <a:r>
              <a:rPr lang="de-DE" sz="1800" b="1" dirty="0" smtClean="0"/>
              <a:t>Langfristig</a:t>
            </a:r>
            <a:r>
              <a:rPr lang="de-DE" sz="1800" dirty="0" smtClean="0"/>
              <a:t> muss die Bürgermeister-Smidt-Brücke durch einen Neubau ersetzt werden. Dies soll so zügig wie möglich umgesetzt werden.</a:t>
            </a:r>
            <a:endParaRPr lang="de-DE" sz="1800" dirty="0"/>
          </a:p>
          <a:p>
            <a:endParaRPr lang="de-DE" sz="1800" b="1" dirty="0"/>
          </a:p>
          <a:p>
            <a:endParaRPr lang="de-DE" sz="1800" dirty="0"/>
          </a:p>
          <a:p>
            <a:endParaRPr lang="de-DE" sz="1800" dirty="0"/>
          </a:p>
          <a:p>
            <a:endParaRPr lang="de-DE" sz="1800" dirty="0"/>
          </a:p>
          <a:p>
            <a:endParaRPr lang="de-DE" sz="1800" dirty="0"/>
          </a:p>
        </p:txBody>
      </p:sp>
      <p:sp>
        <p:nvSpPr>
          <p:cNvPr id="4" name="Datumsplatzhalter 3"/>
          <p:cNvSpPr>
            <a:spLocks noGrp="1"/>
          </p:cNvSpPr>
          <p:nvPr>
            <p:ph type="dt" sz="half" idx="10"/>
          </p:nvPr>
        </p:nvSpPr>
        <p:spPr/>
        <p:txBody>
          <a:bodyPr/>
          <a:lstStyle/>
          <a:p>
            <a:fld id="{A3B6623C-5046-47DC-81DD-C59944371425}" type="datetime1">
              <a:rPr lang="de-DE" smtClean="0"/>
              <a:t>11.02.2025</a:t>
            </a:fld>
            <a:endParaRPr lang="de-DE"/>
          </a:p>
        </p:txBody>
      </p:sp>
      <p:sp>
        <p:nvSpPr>
          <p:cNvPr id="5" name="Fußzeilenplatzhalter 4"/>
          <p:cNvSpPr>
            <a:spLocks noGrp="1"/>
          </p:cNvSpPr>
          <p:nvPr>
            <p:ph type="ftr" sz="quarter" idx="11"/>
          </p:nvPr>
        </p:nvSpPr>
        <p:spPr/>
        <p:txBody>
          <a:bodyPr/>
          <a:lstStyle/>
          <a:p>
            <a:r>
              <a:rPr lang="de-DE" dirty="0" smtClean="0"/>
              <a:t>Pressekonferenz </a:t>
            </a:r>
            <a:r>
              <a:rPr lang="de-DE" dirty="0" err="1" smtClean="0"/>
              <a:t>Bgm</a:t>
            </a:r>
            <a:r>
              <a:rPr lang="de-DE" dirty="0" smtClean="0"/>
              <a:t>.-Smidt-Brücke</a:t>
            </a:r>
            <a:endParaRPr lang="de-DE" dirty="0"/>
          </a:p>
        </p:txBody>
      </p:sp>
      <p:sp>
        <p:nvSpPr>
          <p:cNvPr id="6" name="Foliennummernplatzhalter 5"/>
          <p:cNvSpPr>
            <a:spLocks noGrp="1"/>
          </p:cNvSpPr>
          <p:nvPr>
            <p:ph type="sldNum" sz="quarter" idx="12"/>
          </p:nvPr>
        </p:nvSpPr>
        <p:spPr/>
        <p:txBody>
          <a:bodyPr/>
          <a:lstStyle/>
          <a:p>
            <a:fld id="{543BED7F-453F-4B88-90AA-E1A15B014213}" type="slidenum">
              <a:rPr lang="de-DE" smtClean="0"/>
              <a:t>6</a:t>
            </a:fld>
            <a:endParaRPr lang="de-DE"/>
          </a:p>
        </p:txBody>
      </p:sp>
    </p:spTree>
    <p:extLst>
      <p:ext uri="{BB962C8B-B14F-4D97-AF65-F5344CB8AC3E}">
        <p14:creationId xmlns:p14="http://schemas.microsoft.com/office/powerpoint/2010/main" val="418727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4491" y="1514078"/>
            <a:ext cx="10289309" cy="1325563"/>
          </a:xfrm>
        </p:spPr>
        <p:txBody>
          <a:bodyPr>
            <a:noAutofit/>
          </a:bodyPr>
          <a:lstStyle/>
          <a:p>
            <a:pPr algn="ctr"/>
            <a:r>
              <a:rPr lang="de-DE" sz="5000" dirty="0" smtClean="0"/>
              <a:t>Kontakt für weitere Fragen</a:t>
            </a:r>
            <a:endParaRPr lang="de-DE" sz="5000" dirty="0"/>
          </a:p>
        </p:txBody>
      </p:sp>
      <p:sp>
        <p:nvSpPr>
          <p:cNvPr id="4" name="Datumsplatzhalter 3"/>
          <p:cNvSpPr>
            <a:spLocks noGrp="1"/>
          </p:cNvSpPr>
          <p:nvPr>
            <p:ph type="dt" sz="half" idx="10"/>
          </p:nvPr>
        </p:nvSpPr>
        <p:spPr/>
        <p:txBody>
          <a:bodyPr/>
          <a:lstStyle/>
          <a:p>
            <a:fld id="{7FC8FA73-9150-4E53-A48D-2D66E4A97CA7}" type="datetime1">
              <a:rPr lang="de-DE" smtClean="0"/>
              <a:t>11.02.2025</a:t>
            </a:fld>
            <a:endParaRPr lang="de-DE"/>
          </a:p>
        </p:txBody>
      </p:sp>
      <p:sp>
        <p:nvSpPr>
          <p:cNvPr id="5" name="Fußzeilenplatzhalter 4"/>
          <p:cNvSpPr>
            <a:spLocks noGrp="1"/>
          </p:cNvSpPr>
          <p:nvPr>
            <p:ph type="ftr" sz="quarter" idx="11"/>
          </p:nvPr>
        </p:nvSpPr>
        <p:spPr/>
        <p:txBody>
          <a:bodyPr/>
          <a:lstStyle/>
          <a:p>
            <a:r>
              <a:rPr lang="de-DE" smtClean="0"/>
              <a:t>Pressekonferenz Bgm.-Smidt-Brücke</a:t>
            </a:r>
            <a:endParaRPr lang="de-DE"/>
          </a:p>
        </p:txBody>
      </p:sp>
      <p:sp>
        <p:nvSpPr>
          <p:cNvPr id="6" name="Foliennummernplatzhalter 5"/>
          <p:cNvSpPr>
            <a:spLocks noGrp="1"/>
          </p:cNvSpPr>
          <p:nvPr>
            <p:ph type="sldNum" sz="quarter" idx="12"/>
          </p:nvPr>
        </p:nvSpPr>
        <p:spPr/>
        <p:txBody>
          <a:bodyPr/>
          <a:lstStyle/>
          <a:p>
            <a:fld id="{543BED7F-453F-4B88-90AA-E1A15B014213}" type="slidenum">
              <a:rPr lang="de-DE" smtClean="0"/>
              <a:t>7</a:t>
            </a:fld>
            <a:endParaRPr lang="de-DE"/>
          </a:p>
        </p:txBody>
      </p:sp>
      <p:sp>
        <p:nvSpPr>
          <p:cNvPr id="7" name="Inhaltsplatzhalter 2"/>
          <p:cNvSpPr>
            <a:spLocks noGrp="1"/>
          </p:cNvSpPr>
          <p:nvPr>
            <p:ph idx="1"/>
          </p:nvPr>
        </p:nvSpPr>
        <p:spPr>
          <a:xfrm>
            <a:off x="1587037" y="2839641"/>
            <a:ext cx="10515600" cy="2026931"/>
          </a:xfrm>
        </p:spPr>
        <p:txBody>
          <a:bodyPr>
            <a:normAutofit/>
          </a:bodyPr>
          <a:lstStyle/>
          <a:p>
            <a:pPr marL="0" indent="0">
              <a:buNone/>
            </a:pPr>
            <a:r>
              <a:rPr lang="de-DE" sz="1800" dirty="0"/>
              <a:t>Aygün Kilincsoy, Pressesprecher bei der Senatorin für Bau, Mobilität und </a:t>
            </a:r>
            <a:r>
              <a:rPr lang="de-DE" sz="1800" dirty="0" smtClean="0"/>
              <a:t>Stadtentwicklung </a:t>
            </a:r>
            <a:br>
              <a:rPr lang="de-DE" sz="1800" dirty="0" smtClean="0"/>
            </a:br>
            <a:r>
              <a:rPr lang="de-DE" sz="1800" dirty="0" smtClean="0"/>
              <a:t>Tel</a:t>
            </a:r>
            <a:r>
              <a:rPr lang="de-DE" sz="1800" dirty="0"/>
              <a:t>.: (0421) 361 - 6012, E-Mail: ayguen.kilincsoy@bau.bremen.de</a:t>
            </a:r>
          </a:p>
          <a:p>
            <a:pPr marL="0" indent="0">
              <a:buNone/>
            </a:pPr>
            <a:r>
              <a:rPr lang="de-DE" sz="1800" dirty="0" smtClean="0"/>
              <a:t>Andrea </a:t>
            </a:r>
            <a:r>
              <a:rPr lang="de-DE" sz="1800" dirty="0"/>
              <a:t>Voth, Pressesprecherin des Amt für Straßen und </a:t>
            </a:r>
            <a:r>
              <a:rPr lang="de-DE" sz="1800" dirty="0" smtClean="0"/>
              <a:t>Verkehr</a:t>
            </a:r>
            <a:br>
              <a:rPr lang="de-DE" sz="1800" dirty="0" smtClean="0"/>
            </a:br>
            <a:r>
              <a:rPr lang="de-DE" sz="1800" dirty="0" smtClean="0"/>
              <a:t>Tel</a:t>
            </a:r>
            <a:r>
              <a:rPr lang="de-DE" sz="1800" dirty="0"/>
              <a:t>.: (0421) 361- 9586, E-Mail: andrea.voth@asv.bremen.de</a:t>
            </a:r>
          </a:p>
          <a:p>
            <a:pPr marL="0" indent="0">
              <a:buNone/>
            </a:pPr>
            <a:r>
              <a:rPr lang="de-DE" sz="1800" dirty="0" smtClean="0"/>
              <a:t>Andreas </a:t>
            </a:r>
            <a:r>
              <a:rPr lang="de-DE" sz="1800" dirty="0"/>
              <a:t>Holling, Unternehmenssprecher der Bremer Straßenbahn </a:t>
            </a:r>
            <a:r>
              <a:rPr lang="de-DE" sz="1800" dirty="0" smtClean="0"/>
              <a:t>AG</a:t>
            </a:r>
            <a:br>
              <a:rPr lang="de-DE" sz="1800" dirty="0" smtClean="0"/>
            </a:br>
            <a:r>
              <a:rPr lang="de-DE" sz="1800" dirty="0" smtClean="0"/>
              <a:t>Tel</a:t>
            </a:r>
            <a:r>
              <a:rPr lang="de-DE" sz="1800" dirty="0"/>
              <a:t>.: (0421) 5596-416, E-Mail: AndreasHolling@bsag.de</a:t>
            </a:r>
          </a:p>
        </p:txBody>
      </p:sp>
    </p:spTree>
    <p:extLst>
      <p:ext uri="{BB962C8B-B14F-4D97-AF65-F5344CB8AC3E}">
        <p14:creationId xmlns:p14="http://schemas.microsoft.com/office/powerpoint/2010/main" val="2092970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714</Words>
  <Application>Microsoft Office PowerPoint</Application>
  <PresentationFormat>Breitbild</PresentationFormat>
  <Paragraphs>71</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Arial Black</vt:lpstr>
      <vt:lpstr>Calibri</vt:lpstr>
      <vt:lpstr>Office</vt:lpstr>
      <vt:lpstr>PRESSEKONFERENZ</vt:lpstr>
      <vt:lpstr>Aktuell: Reparatur Zuganker</vt:lpstr>
      <vt:lpstr>Hintergrund: Nachrechnungen</vt:lpstr>
      <vt:lpstr>Ergebnis der Nachrechnungen</vt:lpstr>
      <vt:lpstr>Lösungsansätze</vt:lpstr>
      <vt:lpstr>Lösungsansätze</vt:lpstr>
      <vt:lpstr>Kontakt für weitere Fragen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dc:title>
  <dc:creator>Mügge, Yannoh (SBMS)</dc:creator>
  <cp:lastModifiedBy>Voth, Andrea (Amt für Straßen und Verkehr)</cp:lastModifiedBy>
  <cp:revision>45</cp:revision>
  <dcterms:created xsi:type="dcterms:W3CDTF">2024-08-28T09:14:52Z</dcterms:created>
  <dcterms:modified xsi:type="dcterms:W3CDTF">2025-02-11T09:29:34Z</dcterms:modified>
</cp:coreProperties>
</file>